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tableStyles+xml" PartName="/ppt/tableStyles1.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Lst>
  <p:sldSz cy="6858000" cx="12192000"/>
  <p:notesSz cx="6858000" cy="9144000"/>
  <p:defaultTextStyle>
    <a:defPPr lvl="0">
      <a:defRPr lang="en-US"/>
    </a:defPPr>
    <a:lvl1pPr defTabSz="457200" eaLnBrk="1" hangingPunct="1" latinLnBrk="0" lvl="0" marL="0" rtl="0" algn="l">
      <a:defRPr kern="1200" sz="1800">
        <a:solidFill>
          <a:schemeClr val="tx1"/>
        </a:solidFill>
        <a:latin typeface="+mn-lt"/>
        <a:ea typeface="+mn-ea"/>
        <a:cs typeface="+mn-cs"/>
      </a:defRPr>
    </a:lvl1pPr>
    <a:lvl2pPr defTabSz="457200" eaLnBrk="1" hangingPunct="1" latinLnBrk="0" lvl="1" marL="457200" rtl="0" algn="l">
      <a:defRPr kern="1200" sz="1800">
        <a:solidFill>
          <a:schemeClr val="tx1"/>
        </a:solidFill>
        <a:latin typeface="+mn-lt"/>
        <a:ea typeface="+mn-ea"/>
        <a:cs typeface="+mn-cs"/>
      </a:defRPr>
    </a:lvl2pPr>
    <a:lvl3pPr defTabSz="457200" eaLnBrk="1" hangingPunct="1" latinLnBrk="0" lvl="2" marL="914400" rtl="0" algn="l">
      <a:defRPr kern="1200" sz="1800">
        <a:solidFill>
          <a:schemeClr val="tx1"/>
        </a:solidFill>
        <a:latin typeface="+mn-lt"/>
        <a:ea typeface="+mn-ea"/>
        <a:cs typeface="+mn-cs"/>
      </a:defRPr>
    </a:lvl3pPr>
    <a:lvl4pPr defTabSz="457200" eaLnBrk="1" hangingPunct="1" latinLnBrk="0" lvl="3" marL="1371600" rtl="0" algn="l">
      <a:defRPr kern="1200" sz="1800">
        <a:solidFill>
          <a:schemeClr val="tx1"/>
        </a:solidFill>
        <a:latin typeface="+mn-lt"/>
        <a:ea typeface="+mn-ea"/>
        <a:cs typeface="+mn-cs"/>
      </a:defRPr>
    </a:lvl4pPr>
    <a:lvl5pPr defTabSz="457200" eaLnBrk="1" hangingPunct="1" latinLnBrk="0" lvl="4" marL="1828800" rtl="0" algn="l">
      <a:defRPr kern="1200" sz="1800">
        <a:solidFill>
          <a:schemeClr val="tx1"/>
        </a:solidFill>
        <a:latin typeface="+mn-lt"/>
        <a:ea typeface="+mn-ea"/>
        <a:cs typeface="+mn-cs"/>
      </a:defRPr>
    </a:lvl5pPr>
    <a:lvl6pPr defTabSz="457200" eaLnBrk="1" hangingPunct="1" latinLnBrk="0" lvl="5" marL="2286000" rtl="0" algn="l">
      <a:defRPr kern="1200" sz="1800">
        <a:solidFill>
          <a:schemeClr val="tx1"/>
        </a:solidFill>
        <a:latin typeface="+mn-lt"/>
        <a:ea typeface="+mn-ea"/>
        <a:cs typeface="+mn-cs"/>
      </a:defRPr>
    </a:lvl6pPr>
    <a:lvl7pPr defTabSz="457200" eaLnBrk="1" hangingPunct="1" latinLnBrk="0" lvl="6" marL="2743200" rtl="0" algn="l">
      <a:defRPr kern="1200" sz="1800">
        <a:solidFill>
          <a:schemeClr val="tx1"/>
        </a:solidFill>
        <a:latin typeface="+mn-lt"/>
        <a:ea typeface="+mn-ea"/>
        <a:cs typeface="+mn-cs"/>
      </a:defRPr>
    </a:lvl7pPr>
    <a:lvl8pPr defTabSz="457200" eaLnBrk="1" hangingPunct="1" latinLnBrk="0" lvl="7" marL="3200400" rtl="0" algn="l">
      <a:defRPr kern="1200" sz="1800">
        <a:solidFill>
          <a:schemeClr val="tx1"/>
        </a:solidFill>
        <a:latin typeface="+mn-lt"/>
        <a:ea typeface="+mn-ea"/>
        <a:cs typeface="+mn-cs"/>
      </a:defRPr>
    </a:lvl8pPr>
    <a:lvl9pPr defTabSz="4572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1.xml><?xml version="1.0" encoding="utf-8"?>
<a:tblStyleLst xmlns:a="http://schemas.openxmlformats.org/drawingml/2006/main" xmlns:r="http://schemas.openxmlformats.org/officeDocument/2006/relationships" def="{90651C3A-4460-11DB-9652-00E08161165F}">
  <a:tblStyle styleId="{5C22544A-7EE6-4342-B048-85BDC9FD1C3A}" styleName="نمط متوسط 2 - تمييز 1">
    <a:wholeTbl>
      <a:tcTxStyle>
        <a:fontRef idx="minor">
          <a:prstClr val="black"/>
        </a:fontRef>
        <a:schemeClr val="dk1"/>
      </a:tcTxStyle>
      <a:tcStyle>
        <a:tcBdr>
          <a:left>
            <a:ln cmpd="sng" w="12700">
              <a:solidFill>
                <a:schemeClr val="lt1"/>
              </a:solidFill>
            </a:ln>
          </a:left>
          <a:right>
            <a:ln cmpd="sng" w="12700">
              <a:solidFill>
                <a:schemeClr val="lt1"/>
              </a:solidFill>
            </a:ln>
          </a:right>
          <a:top>
            <a:ln cmpd="sng" w="12700">
              <a:solidFill>
                <a:schemeClr val="lt1"/>
              </a:solidFill>
            </a:ln>
          </a:top>
          <a:bottom>
            <a:ln cmpd="sng" w="12700">
              <a:solidFill>
                <a:schemeClr val="lt1"/>
              </a:solidFill>
            </a:ln>
          </a:bottom>
          <a:insideH>
            <a:ln cmpd="sng" w="12700">
              <a:solidFill>
                <a:schemeClr val="lt1"/>
              </a:solidFill>
            </a:ln>
          </a:insideH>
          <a:insideV>
            <a:ln cmpd="sng"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cmpd="sng" w="38100">
              <a:solidFill>
                <a:schemeClr val="lt1"/>
              </a:solidFill>
            </a:ln>
          </a:top>
        </a:tcBdr>
        <a:fill>
          <a:solidFill>
            <a:schemeClr val="accent1"/>
          </a:solidFill>
        </a:fill>
      </a:tcStyle>
    </a:lastRow>
    <a:firstRow>
      <a:tcTxStyle b="on">
        <a:fontRef idx="minor">
          <a:prstClr val="black"/>
        </a:fontRef>
        <a:schemeClr val="lt1"/>
      </a:tcTxStyle>
      <a:tcStyle>
        <a:tcBdr>
          <a:bottom>
            <a:ln cmpd="sng" w="38100">
              <a:solidFill>
                <a:schemeClr val="lt1"/>
              </a:solidFill>
            </a:ln>
          </a:bottom>
        </a:tcBdr>
        <a:fill>
          <a:solidFill>
            <a:schemeClr val="accent1"/>
          </a:solidFill>
        </a:fill>
      </a:tcStyle>
    </a:firstRow>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tableStyles" Target="tableStyles1.xml"/><Relationship Id="rId4" Type="http://schemas.openxmlformats.org/officeDocument/2006/relationships/slideMaster" Target="slideMasters/slide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11/9/2020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DFF08F-DC6B-4601-B491-B0F83F6DD2DA}" type="datetimeFigureOut">
              <a:rPr lang="en-US" dirty="0"/>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6DFF08F-DC6B-4601-B491-B0F83F6DD2DA}" type="datetimeFigureOut">
              <a:rPr lang="en-US" dirty="0"/>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6DFF08F-DC6B-4601-B491-B0F83F6DD2DA}" type="datetimeFigureOut">
              <a:rPr lang="en-US" dirty="0"/>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11/9/2020</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22858" y="283335"/>
            <a:ext cx="10828735" cy="1918951"/>
          </a:xfrm>
        </p:spPr>
        <p:txBody>
          <a:bodyPr>
            <a:normAutofit/>
          </a:bodyPr>
          <a:lstStyle/>
          <a:p>
            <a:pPr algn="r"/>
            <a:r>
              <a:rPr lang="ar-IQ" sz="1800" dirty="0" smtClean="0">
                <a:solidFill>
                  <a:schemeClr val="tx1"/>
                </a:solidFill>
              </a:rPr>
              <a:t>جامعة ديالى </a:t>
            </a:r>
            <a:br>
              <a:rPr lang="ar-IQ" sz="1800" dirty="0" smtClean="0">
                <a:solidFill>
                  <a:schemeClr val="tx1"/>
                </a:solidFill>
              </a:rPr>
            </a:br>
            <a:r>
              <a:rPr lang="ar-IQ" sz="1800" dirty="0" smtClean="0">
                <a:solidFill>
                  <a:schemeClr val="tx1"/>
                </a:solidFill>
              </a:rPr>
              <a:t>كلية التربية الأساسية </a:t>
            </a:r>
            <a:br>
              <a:rPr lang="ar-IQ" sz="1800" dirty="0" smtClean="0">
                <a:solidFill>
                  <a:schemeClr val="tx1"/>
                </a:solidFill>
              </a:rPr>
            </a:br>
            <a:r>
              <a:rPr lang="ar-IQ" sz="1800" dirty="0" smtClean="0">
                <a:solidFill>
                  <a:schemeClr val="tx1"/>
                </a:solidFill>
              </a:rPr>
              <a:t>قسم التاريخ</a:t>
            </a:r>
            <a:br>
              <a:rPr lang="ar-IQ" sz="1800" dirty="0" smtClean="0">
                <a:solidFill>
                  <a:schemeClr val="tx1"/>
                </a:solidFill>
              </a:rPr>
            </a:br>
            <a:r>
              <a:rPr lang="ar-IQ" sz="1800" dirty="0" smtClean="0">
                <a:solidFill>
                  <a:schemeClr val="tx1"/>
                </a:solidFill>
              </a:rPr>
              <a:t>علم النفس العام</a:t>
            </a:r>
            <a:br>
              <a:rPr lang="ar-IQ" sz="1800" dirty="0" smtClean="0">
                <a:solidFill>
                  <a:schemeClr val="tx1"/>
                </a:solidFill>
              </a:rPr>
            </a:br>
            <a:r>
              <a:rPr lang="ar-IQ" sz="1800" dirty="0">
                <a:solidFill>
                  <a:schemeClr val="tx1"/>
                </a:solidFill>
              </a:rPr>
              <a:t> </a:t>
            </a:r>
            <a:r>
              <a:rPr lang="ar-IQ" sz="1800" dirty="0" smtClean="0">
                <a:solidFill>
                  <a:schemeClr val="tx1"/>
                </a:solidFill>
              </a:rPr>
              <a:t>                                                            </a:t>
            </a:r>
            <a:br>
              <a:rPr lang="ar-IQ" sz="1800" dirty="0" smtClean="0">
                <a:solidFill>
                  <a:schemeClr val="tx1"/>
                </a:solidFill>
              </a:rPr>
            </a:br>
            <a:r>
              <a:rPr lang="ar-IQ" sz="1800" dirty="0">
                <a:solidFill>
                  <a:schemeClr val="tx1"/>
                </a:solidFill>
              </a:rPr>
              <a:t> </a:t>
            </a:r>
            <a:r>
              <a:rPr lang="ar-IQ" sz="1800" dirty="0" smtClean="0">
                <a:solidFill>
                  <a:schemeClr val="tx1"/>
                </a:solidFill>
              </a:rPr>
              <a:t>                                             أستاذ المادة: ا.م هناء إبراهيم محمد يوسف</a:t>
            </a:r>
            <a:br>
              <a:rPr lang="ar-IQ" sz="1800" dirty="0" smtClean="0">
                <a:solidFill>
                  <a:schemeClr val="tx1"/>
                </a:solidFill>
              </a:rPr>
            </a:br>
            <a:endParaRPr lang="ar-IQ" sz="1800" dirty="0">
              <a:solidFill>
                <a:schemeClr val="tx1"/>
              </a:solidFill>
            </a:endParaRPr>
          </a:p>
        </p:txBody>
      </p:sp>
      <p:sp>
        <p:nvSpPr>
          <p:cNvPr id="3" name="عنوان فرعي 2"/>
          <p:cNvSpPr>
            <a:spLocks noGrp="1"/>
          </p:cNvSpPr>
          <p:nvPr>
            <p:ph type="subTitle" idx="1"/>
          </p:nvPr>
        </p:nvSpPr>
        <p:spPr>
          <a:xfrm>
            <a:off x="502276" y="2382592"/>
            <a:ext cx="11294772" cy="4005329"/>
          </a:xfrm>
        </p:spPr>
        <p:txBody>
          <a:bodyPr/>
          <a:lstStyle/>
          <a:p>
            <a:pPr algn="r"/>
            <a:r>
              <a:rPr lang="ar-IQ" b="1" dirty="0">
                <a:solidFill>
                  <a:schemeClr val="tx1"/>
                </a:solidFill>
              </a:rPr>
              <a:t>اهداف علم النفس :</a:t>
            </a:r>
            <a:endParaRPr lang="en-US" sz="3200" dirty="0">
              <a:solidFill>
                <a:schemeClr val="tx1"/>
              </a:solidFill>
            </a:endParaRPr>
          </a:p>
          <a:p>
            <a:pPr lvl="0"/>
            <a:r>
              <a:rPr lang="ar-IQ" sz="3200" b="1" dirty="0">
                <a:solidFill>
                  <a:schemeClr val="tx1"/>
                </a:solidFill>
              </a:rPr>
              <a:t>يهدف </a:t>
            </a:r>
            <a:r>
              <a:rPr lang="ar-IQ" sz="3200" b="1" dirty="0" smtClean="0">
                <a:solidFill>
                  <a:schemeClr val="tx1"/>
                </a:solidFill>
              </a:rPr>
              <a:t>علم النفس </a:t>
            </a:r>
            <a:r>
              <a:rPr lang="ar-IQ" sz="3200" b="1" dirty="0">
                <a:solidFill>
                  <a:schemeClr val="tx1"/>
                </a:solidFill>
              </a:rPr>
              <a:t>الى </a:t>
            </a:r>
            <a:endParaRPr lang="ar-IQ" sz="3200" b="1" dirty="0" smtClean="0">
              <a:solidFill>
                <a:schemeClr val="tx1"/>
              </a:solidFill>
            </a:endParaRPr>
          </a:p>
          <a:p>
            <a:pPr lvl="0"/>
            <a:r>
              <a:rPr lang="ar-IQ" sz="3200" dirty="0" smtClean="0">
                <a:solidFill>
                  <a:schemeClr val="tx1"/>
                </a:solidFill>
              </a:rPr>
              <a:t>فهم </a:t>
            </a:r>
            <a:r>
              <a:rPr lang="ar-IQ" sz="3200" dirty="0">
                <a:solidFill>
                  <a:schemeClr val="tx1"/>
                </a:solidFill>
              </a:rPr>
              <a:t>السلوك : اي ربط وادراك العلاقات بين الظواهر المراد  تفسيرها والاحداث التي تلازمها وتسبقها فأذ لم نجد اي علاقة باي ظاهرة اخرى فأنها </a:t>
            </a:r>
            <a:endParaRPr lang="en-US" sz="3200" dirty="0">
              <a:solidFill>
                <a:schemeClr val="tx1"/>
              </a:solidFill>
            </a:endParaRPr>
          </a:p>
          <a:p>
            <a:r>
              <a:rPr lang="ar-IQ" sz="3200" dirty="0">
                <a:solidFill>
                  <a:schemeClr val="tx1"/>
                </a:solidFill>
              </a:rPr>
              <a:t>تظل غامضة غير مفهومة فمثلا اذا ذهبت الى منزلك فوجدت اثاثه متناثر هنا وهناك فانك تحاول تفسر هذه الظاهرة بانك تربط بينها وبين دخول شخص غريب في المنزل من اجل السرقة وغير ذلك </a:t>
            </a:r>
            <a:endParaRPr lang="en-US" sz="3200" dirty="0">
              <a:solidFill>
                <a:schemeClr val="tx1"/>
              </a:solidFill>
            </a:endParaRPr>
          </a:p>
          <a:p>
            <a:pPr algn="r"/>
            <a:endParaRPr lang="ar-IQ" dirty="0">
              <a:solidFill>
                <a:schemeClr val="tx1"/>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276" y="386366"/>
            <a:ext cx="1867437" cy="1996225"/>
          </a:xfrm>
          <a:prstGeom prst="rect">
            <a:avLst/>
          </a:prstGeom>
        </p:spPr>
      </p:pic>
    </p:spTree>
    <p:extLst>
      <p:ext uri="{BB962C8B-B14F-4D97-AF65-F5344CB8AC3E}">
        <p14:creationId xmlns:p14="http://schemas.microsoft.com/office/powerpoint/2010/main" val="31118797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9875520" cy="716924"/>
          </a:xfrm>
        </p:spPr>
        <p:txBody>
          <a:bodyPr>
            <a:normAutofit/>
          </a:bodyPr>
          <a:lstStyle/>
          <a:p>
            <a:pPr algn="ctr"/>
            <a:r>
              <a:rPr lang="ar-IQ" sz="3200" b="1" dirty="0" smtClean="0">
                <a:solidFill>
                  <a:schemeClr val="tx1"/>
                </a:solidFill>
                <a:latin typeface="+mn-lt"/>
                <a:ea typeface="+mn-ea"/>
                <a:cs typeface="+mn-cs"/>
              </a:rPr>
              <a:t>يهدف علم النفس الى: </a:t>
            </a:r>
            <a:endParaRPr lang="ar-IQ" sz="3200" b="1" dirty="0">
              <a:solidFill>
                <a:schemeClr val="tx1"/>
              </a:solidFill>
              <a:latin typeface="+mn-lt"/>
              <a:ea typeface="+mn-ea"/>
              <a:cs typeface="+mn-cs"/>
            </a:endParaRPr>
          </a:p>
        </p:txBody>
      </p:sp>
      <p:sp>
        <p:nvSpPr>
          <p:cNvPr id="3" name="عنصر نائب للمحتوى 2"/>
          <p:cNvSpPr>
            <a:spLocks noGrp="1"/>
          </p:cNvSpPr>
          <p:nvPr>
            <p:ph idx="1"/>
          </p:nvPr>
        </p:nvSpPr>
        <p:spPr>
          <a:xfrm>
            <a:off x="528034" y="1532585"/>
            <a:ext cx="10972800" cy="4739425"/>
          </a:xfrm>
        </p:spPr>
        <p:txBody>
          <a:bodyPr/>
          <a:lstStyle/>
          <a:p>
            <a:pPr lvl="0" algn="just"/>
            <a:r>
              <a:rPr lang="en-US" dirty="0"/>
              <a:t> </a:t>
            </a:r>
            <a:r>
              <a:rPr lang="ar-IQ" sz="4800" dirty="0">
                <a:solidFill>
                  <a:schemeClr val="tx1"/>
                </a:solidFill>
              </a:rPr>
              <a:t>التنبؤ بالسلوك : اي معرفة ما سينشأ عن السلوك الحالي في المستقبل </a:t>
            </a:r>
            <a:endParaRPr lang="en-US" sz="4800" dirty="0">
              <a:solidFill>
                <a:schemeClr val="tx1"/>
              </a:solidFill>
            </a:endParaRPr>
          </a:p>
          <a:p>
            <a:pPr algn="just"/>
            <a:r>
              <a:rPr lang="ar-IQ" sz="4800" dirty="0">
                <a:solidFill>
                  <a:schemeClr val="tx1"/>
                </a:solidFill>
              </a:rPr>
              <a:t>مثل معرفة استعداد الطالب لدراسة معينة وعدم استعداده الاخرى امكن لنا ذلك ان نجنبه الفشل من اقحامه في دراسة او مهنة ليس مؤهلا لها </a:t>
            </a:r>
            <a:endParaRPr lang="ar-IQ" sz="4800" dirty="0">
              <a:solidFill>
                <a:schemeClr val="tx1"/>
              </a:solidFill>
            </a:endParaRPr>
          </a:p>
        </p:txBody>
      </p:sp>
    </p:spTree>
    <p:extLst>
      <p:ext uri="{BB962C8B-B14F-4D97-AF65-F5344CB8AC3E}">
        <p14:creationId xmlns:p14="http://schemas.microsoft.com/office/powerpoint/2010/main" val="35077334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par>
                                <p:cTn id="9" presetID="16" presetClass="emph" presetSubtype="0" fill="hold" nodeType="withEffect">
                                  <p:stCondLst>
                                    <p:cond delay="0"/>
                                  </p:stCondLst>
                                  <p:iterate type="lt">
                                    <p:tmPct val="4000"/>
                                  </p:iterate>
                                  <p:childTnLst>
                                    <p:set>
                                      <p:cBhvr override="childStyle">
                                        <p:cTn id="10" dur="500" fill="hold"/>
                                        <p:tgtEl>
                                          <p:spTgt spid="3">
                                            <p:txEl>
                                              <p:pRg st="1" end="1"/>
                                            </p:txEl>
                                          </p:spTgt>
                                        </p:tgtEl>
                                        <p:attrNameLst>
                                          <p:attrName>style.color</p:attrName>
                                        </p:attrNameLst>
                                      </p:cBhvr>
                                      <p:to>
                                        <p:clrVal>
                                          <a:schemeClr val="accent2"/>
                                        </p:clrVal>
                                      </p:to>
                                    </p:set>
                                    <p:set>
                                      <p:cBhvr>
                                        <p:cTn id="11" dur="500" fill="hold"/>
                                        <p:tgtEl>
                                          <p:spTgt spid="3">
                                            <p:txEl>
                                              <p:pRg st="1" end="1"/>
                                            </p:txEl>
                                          </p:spTgt>
                                        </p:tgtEl>
                                        <p:attrNameLst>
                                          <p:attrName>fillcolor</p:attrName>
                                        </p:attrNameLst>
                                      </p:cBhvr>
                                      <p:to>
                                        <p:clrVal>
                                          <a:schemeClr val="accent2"/>
                                        </p:clrVal>
                                      </p:to>
                                    </p:set>
                                    <p:set>
                                      <p:cBhvr>
                                        <p:cTn id="12" dur="500"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9875520" cy="858592"/>
          </a:xfrm>
        </p:spPr>
        <p:txBody>
          <a:bodyPr/>
          <a:lstStyle/>
          <a:p>
            <a:pPr algn="ctr"/>
            <a:r>
              <a:rPr lang="ar-IQ" dirty="0" smtClean="0">
                <a:solidFill>
                  <a:schemeClr val="tx1"/>
                </a:solidFill>
              </a:rPr>
              <a:t>يهدف علم النفس الى:</a:t>
            </a:r>
            <a:endParaRPr lang="ar-IQ" dirty="0">
              <a:solidFill>
                <a:schemeClr val="tx1"/>
              </a:solidFill>
            </a:endParaRPr>
          </a:p>
        </p:txBody>
      </p:sp>
      <p:sp>
        <p:nvSpPr>
          <p:cNvPr id="3" name="عنصر نائب للمحتوى 2"/>
          <p:cNvSpPr>
            <a:spLocks noGrp="1"/>
          </p:cNvSpPr>
          <p:nvPr>
            <p:ph idx="1"/>
          </p:nvPr>
        </p:nvSpPr>
        <p:spPr>
          <a:xfrm>
            <a:off x="425003" y="1687131"/>
            <a:ext cx="11269013" cy="4662153"/>
          </a:xfrm>
        </p:spPr>
        <p:txBody>
          <a:bodyPr/>
          <a:lstStyle/>
          <a:p>
            <a:pPr algn="just"/>
            <a:r>
              <a:rPr lang="ar-IQ" b="1" dirty="0"/>
              <a:t>3 - </a:t>
            </a:r>
            <a:r>
              <a:rPr lang="ar-IQ" sz="4400" dirty="0">
                <a:solidFill>
                  <a:schemeClr val="tx1"/>
                </a:solidFill>
              </a:rPr>
              <a:t>ضبط السلوك وتوجيهه: اذا تحقق الفهم والتنبؤ يتحقق الضبط وهو تناول الظروف التي تحدد حدوث الظاهرة والتحكم فيها بشكل يحقق الوصول الى هدف معين فمعرفتنا بالدوافع التي تحركنا وتحرك غيرنا من الناس يساعدنا على التحكم في سلوكنا محاولين ضبطه حتى يكون سلوكا حميدا يكاد يرضي عنه الجميع </a:t>
            </a:r>
            <a:endParaRPr lang="en-US" sz="4400" dirty="0">
              <a:solidFill>
                <a:schemeClr val="tx1"/>
              </a:solidFill>
            </a:endParaRPr>
          </a:p>
          <a:p>
            <a:pPr algn="just"/>
            <a:endParaRPr lang="ar-IQ" sz="4400" dirty="0">
              <a:solidFill>
                <a:schemeClr val="tx1"/>
              </a:solidFill>
            </a:endParaRPr>
          </a:p>
        </p:txBody>
      </p:sp>
    </p:spTree>
    <p:extLst>
      <p:ext uri="{BB962C8B-B14F-4D97-AF65-F5344CB8AC3E}">
        <p14:creationId xmlns:p14="http://schemas.microsoft.com/office/powerpoint/2010/main" val="17803779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34" presetClass="emph" presetSubtype="0" fill="hold" nodeType="clickEffect">
                                  <p:stCondLst>
                                    <p:cond delay="0"/>
                                  </p:stCondLst>
                                  <p:iterate type="lt">
                                    <p:tmPct val="10000"/>
                                  </p:iterate>
                                  <p:childTnLst>
                                    <p:animMotion origin="layout" path="M 0.0 0.0 L 0.0 -0.07213" pathEditMode="relative" ptsTypes="">
                                      <p:cBhvr>
                                        <p:cTn id="12" dur="250" accel="50000" decel="50000" autoRev="1" fill="hold">
                                          <p:stCondLst>
                                            <p:cond delay="0"/>
                                          </p:stCondLst>
                                        </p:cTn>
                                        <p:tgtEl>
                                          <p:spTgt spid="3">
                                            <p:txEl>
                                              <p:pRg st="0" end="0"/>
                                            </p:txEl>
                                          </p:spTgt>
                                        </p:tgtEl>
                                        <p:attrNameLst>
                                          <p:attrName>ppt_x</p:attrName>
                                          <p:attrName>ppt_y</p:attrName>
                                        </p:attrNameLst>
                                      </p:cBhvr>
                                    </p:animMotion>
                                    <p:animRot by="1500000">
                                      <p:cBhvr>
                                        <p:cTn id="13" dur="125" fill="hold">
                                          <p:stCondLst>
                                            <p:cond delay="0"/>
                                          </p:stCondLst>
                                        </p:cTn>
                                        <p:tgtEl>
                                          <p:spTgt spid="3">
                                            <p:txEl>
                                              <p:pRg st="0" end="0"/>
                                            </p:txEl>
                                          </p:spTgt>
                                        </p:tgtEl>
                                        <p:attrNameLst>
                                          <p:attrName>r</p:attrName>
                                        </p:attrNameLst>
                                      </p:cBhvr>
                                    </p:animRot>
                                    <p:animRot by="-1500000">
                                      <p:cBhvr>
                                        <p:cTn id="14" dur="125" fill="hold">
                                          <p:stCondLst>
                                            <p:cond delay="125"/>
                                          </p:stCondLst>
                                        </p:cTn>
                                        <p:tgtEl>
                                          <p:spTgt spid="3">
                                            <p:txEl>
                                              <p:pRg st="0" end="0"/>
                                            </p:txEl>
                                          </p:spTgt>
                                        </p:tgtEl>
                                        <p:attrNameLst>
                                          <p:attrName>r</p:attrName>
                                        </p:attrNameLst>
                                      </p:cBhvr>
                                    </p:animRot>
                                    <p:animRot by="-1500000">
                                      <p:cBhvr>
                                        <p:cTn id="15" dur="125" fill="hold">
                                          <p:stCondLst>
                                            <p:cond delay="250"/>
                                          </p:stCondLst>
                                        </p:cTn>
                                        <p:tgtEl>
                                          <p:spTgt spid="3">
                                            <p:txEl>
                                              <p:pRg st="0" end="0"/>
                                            </p:txEl>
                                          </p:spTgt>
                                        </p:tgtEl>
                                        <p:attrNameLst>
                                          <p:attrName>r</p:attrName>
                                        </p:attrNameLst>
                                      </p:cBhvr>
                                    </p:animRot>
                                    <p:animRot by="1500000">
                                      <p:cBhvr>
                                        <p:cTn id="16"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9875520" cy="626772"/>
          </a:xfrm>
        </p:spPr>
        <p:txBody>
          <a:bodyPr>
            <a:normAutofit fontScale="90000"/>
          </a:bodyPr>
          <a:lstStyle/>
          <a:p>
            <a:pPr algn="ctr"/>
            <a:r>
              <a:rPr lang="ar-IQ" b="1" dirty="0">
                <a:solidFill>
                  <a:schemeClr val="tx1"/>
                </a:solidFill>
              </a:rPr>
              <a:t>فروع علم النفس</a:t>
            </a:r>
            <a:endParaRPr lang="ar-IQ" dirty="0">
              <a:solidFill>
                <a:schemeClr val="tx1"/>
              </a:solidFill>
            </a:endParaRPr>
          </a:p>
        </p:txBody>
      </p:sp>
      <p:sp>
        <p:nvSpPr>
          <p:cNvPr id="3" name="عنصر نائب للمحتوى 2"/>
          <p:cNvSpPr>
            <a:spLocks noGrp="1"/>
          </p:cNvSpPr>
          <p:nvPr>
            <p:ph idx="1"/>
          </p:nvPr>
        </p:nvSpPr>
        <p:spPr>
          <a:xfrm>
            <a:off x="412124" y="1584101"/>
            <a:ext cx="11269014" cy="4511899"/>
          </a:xfrm>
        </p:spPr>
        <p:txBody>
          <a:bodyPr>
            <a:normAutofit/>
          </a:bodyPr>
          <a:lstStyle/>
          <a:p>
            <a:pPr algn="just"/>
            <a:r>
              <a:rPr lang="ar-IQ" sz="3200" dirty="0">
                <a:solidFill>
                  <a:schemeClr val="tx1"/>
                </a:solidFill>
              </a:rPr>
              <a:t>يمكن تصنيف فروع علم النفس الى مجموعتين يندرج تحت كل منها الفروع هي</a:t>
            </a:r>
            <a:endParaRPr lang="en-US" sz="3200" dirty="0">
              <a:solidFill>
                <a:schemeClr val="tx1"/>
              </a:solidFill>
            </a:endParaRPr>
          </a:p>
          <a:p>
            <a:pPr algn="just"/>
            <a:r>
              <a:rPr lang="ar-IQ" sz="3200" dirty="0">
                <a:solidFill>
                  <a:schemeClr val="tx1"/>
                </a:solidFill>
              </a:rPr>
              <a:t>أولا الفروع النظرية : تركز هذه الفروع على هدفين من اهداف علم النفس هما (فهم السلوك والتنبؤ به ) حيث تهدف الى صياغة وكتشاف القوانين والمبادئ العامة التي تفسر السلوك وتساعد على التنبؤ به تمهيدا لضبطه دون ان تركز على تطبيق العملي لها ومن ام هذه </a:t>
            </a:r>
            <a:endParaRPr lang="ar-IQ" sz="3200" dirty="0">
              <a:solidFill>
                <a:schemeClr val="tx1"/>
              </a:solidFill>
            </a:endParaRPr>
          </a:p>
        </p:txBody>
      </p:sp>
    </p:spTree>
    <p:extLst>
      <p:ext uri="{BB962C8B-B14F-4D97-AF65-F5344CB8AC3E}">
        <p14:creationId xmlns:p14="http://schemas.microsoft.com/office/powerpoint/2010/main" val="126521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0" end="0"/>
                                            </p:txEl>
                                          </p:spTgt>
                                        </p:tgtEl>
                                        <p:attrNameLst>
                                          <p:attrName>style.fontWeight</p:attrName>
                                        </p:attrNameLst>
                                      </p:cBhvr>
                                      <p:to>
                                        <p:strVal val="bold"/>
                                      </p:to>
                                    </p:set>
                                  </p:childTnLst>
                                </p:cTn>
                              </p:par>
                              <p:par>
                                <p:cTn id="7" presetID="15" presetClass="emph" presetSubtype="0" nodeType="withEffect">
                                  <p:stCondLst>
                                    <p:cond delay="0"/>
                                  </p:stCondLst>
                                  <p:iterate type="lt">
                                    <p:tmAbs val="25"/>
                                  </p:iterate>
                                  <p:childTnLst>
                                    <p:set>
                                      <p:cBhvr override="childStyle">
                                        <p:cTn id="8" dur="indefinite"/>
                                        <p:tgtEl>
                                          <p:spTgt spid="3">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9875520" cy="807076"/>
          </a:xfrm>
        </p:spPr>
        <p:txBody>
          <a:bodyPr/>
          <a:lstStyle/>
          <a:p>
            <a:pPr algn="ctr"/>
            <a:r>
              <a:rPr lang="ar-IQ" dirty="0" smtClean="0">
                <a:solidFill>
                  <a:schemeClr val="tx1"/>
                </a:solidFill>
              </a:rPr>
              <a:t>فروع علم النفس</a:t>
            </a:r>
            <a:endParaRPr lang="ar-IQ" dirty="0">
              <a:solidFill>
                <a:schemeClr val="tx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773021431"/>
              </p:ext>
            </p:extLst>
          </p:nvPr>
        </p:nvGraphicFramePr>
        <p:xfrm>
          <a:off x="734097" y="1545465"/>
          <a:ext cx="10393248" cy="4759304"/>
        </p:xfrm>
        <a:graphic>
          <a:graphicData uri="http://schemas.openxmlformats.org/drawingml/2006/table">
            <a:tbl>
              <a:tblPr rtl="1" firstRow="1" firstCol="1" bandRow="1">
                <a:tableStyleId>{5C22544A-7EE6-4342-B048-85BDC9FD1C3A}</a:tableStyleId>
              </a:tblPr>
              <a:tblGrid>
                <a:gridCol w="3464416">
                  <a:extLst>
                    <a:ext uri="{9D8B030D-6E8A-4147-A177-3AD203B41FA5}">
                      <a16:colId xmlns:a16="http://schemas.microsoft.com/office/drawing/2014/main" val="844444165"/>
                    </a:ext>
                  </a:extLst>
                </a:gridCol>
                <a:gridCol w="3464416">
                  <a:extLst>
                    <a:ext uri="{9D8B030D-6E8A-4147-A177-3AD203B41FA5}">
                      <a16:colId xmlns:a16="http://schemas.microsoft.com/office/drawing/2014/main" val="2534763938"/>
                    </a:ext>
                  </a:extLst>
                </a:gridCol>
                <a:gridCol w="3464416">
                  <a:extLst>
                    <a:ext uri="{9D8B030D-6E8A-4147-A177-3AD203B41FA5}">
                      <a16:colId xmlns:a16="http://schemas.microsoft.com/office/drawing/2014/main" val="3869410678"/>
                    </a:ext>
                  </a:extLst>
                </a:gridCol>
              </a:tblGrid>
              <a:tr h="928367">
                <a:tc>
                  <a:txBody>
                    <a:bodyPr/>
                    <a:lstStyle/>
                    <a:p>
                      <a:pPr marL="342900" marR="0" lvl="0" indent="-342900" algn="r" rtl="1">
                        <a:lnSpc>
                          <a:spcPct val="115000"/>
                        </a:lnSpc>
                        <a:spcBef>
                          <a:spcPts val="0"/>
                        </a:spcBef>
                        <a:spcAft>
                          <a:spcPts val="0"/>
                        </a:spcAft>
                        <a:buFont typeface="+mj-lt"/>
                        <a:buAutoNum type="arabicPeriod"/>
                      </a:pPr>
                      <a:r>
                        <a:rPr lang="ar-IQ" sz="2800" dirty="0">
                          <a:solidFill>
                            <a:schemeClr val="tx1"/>
                          </a:solidFill>
                          <a:effectLst/>
                        </a:rPr>
                        <a:t>علم النفس العام </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r" rtl="1">
                        <a:lnSpc>
                          <a:spcPct val="115000"/>
                        </a:lnSpc>
                        <a:spcBef>
                          <a:spcPts val="0"/>
                        </a:spcBef>
                        <a:spcAft>
                          <a:spcPts val="0"/>
                        </a:spcAft>
                        <a:buFont typeface="+mj-lt"/>
                        <a:buAutoNum type="arabicPeriod"/>
                      </a:pPr>
                      <a:r>
                        <a:rPr lang="ar-IQ" sz="2800">
                          <a:solidFill>
                            <a:schemeClr val="tx1"/>
                          </a:solidFill>
                          <a:effectLst/>
                        </a:rPr>
                        <a:t>علم النفس الفسيولوجي </a:t>
                      </a:r>
                      <a:endParaRPr lang="en-US" sz="2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r" rtl="1">
                        <a:lnSpc>
                          <a:spcPct val="115000"/>
                        </a:lnSpc>
                        <a:spcBef>
                          <a:spcPts val="0"/>
                        </a:spcBef>
                        <a:spcAft>
                          <a:spcPts val="0"/>
                        </a:spcAft>
                        <a:buFont typeface="+mj-lt"/>
                        <a:buAutoNum type="arabicPeriod"/>
                      </a:pPr>
                      <a:r>
                        <a:rPr lang="ar-IQ" sz="2800">
                          <a:solidFill>
                            <a:schemeClr val="tx1"/>
                          </a:solidFill>
                          <a:effectLst/>
                        </a:rPr>
                        <a:t>علم نفس النمو </a:t>
                      </a:r>
                      <a:endParaRPr lang="en-US" sz="2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55486130"/>
                  </a:ext>
                </a:extLst>
              </a:tr>
              <a:tr h="3811058">
                <a:tc>
                  <a:txBody>
                    <a:bodyPr/>
                    <a:lstStyle/>
                    <a:p>
                      <a:pPr marL="0" marR="0" algn="r" rtl="1">
                        <a:lnSpc>
                          <a:spcPct val="115000"/>
                        </a:lnSpc>
                        <a:spcBef>
                          <a:spcPts val="0"/>
                        </a:spcBef>
                        <a:spcAft>
                          <a:spcPts val="0"/>
                        </a:spcAft>
                      </a:pPr>
                      <a:r>
                        <a:rPr lang="ar-IQ" sz="2800" dirty="0">
                          <a:solidFill>
                            <a:schemeClr val="tx1"/>
                          </a:solidFill>
                          <a:effectLst/>
                        </a:rPr>
                        <a:t>يهدف الى الكشف عن المبادئ والقوانين التي تفسر سلوك الانسان بوجه عام وهو اساس جميع الفر وع </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2800" dirty="0">
                          <a:solidFill>
                            <a:schemeClr val="tx1"/>
                          </a:solidFill>
                          <a:effectLst/>
                        </a:rPr>
                        <a:t>يهتم بدراسة الاسس الفسيولوجية السلوك والجهاز العصبي وظائف الغدد والأعضاء وتأثيرها على السلوك </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2800" dirty="0">
                          <a:solidFill>
                            <a:schemeClr val="tx1"/>
                          </a:solidFill>
                          <a:effectLst/>
                        </a:rPr>
                        <a:t>يدرس مراحل النمو الانسان من الجنين الى الشيخوخة مبينا خصائصا والعوامل المؤثرة فيها  </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9379795"/>
                  </a:ext>
                </a:extLst>
              </a:tr>
            </a:tbl>
          </a:graphicData>
        </a:graphic>
      </p:graphicFrame>
    </p:spTree>
    <p:extLst>
      <p:ext uri="{BB962C8B-B14F-4D97-AF65-F5344CB8AC3E}">
        <p14:creationId xmlns:p14="http://schemas.microsoft.com/office/powerpoint/2010/main" val="39316520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4"/>
                                        </p:tgtEl>
                                        <p:attrNameLst>
                                          <p:attrName>style.opacity</p:attrName>
                                        </p:attrNameLst>
                                      </p:cBhvr>
                                      <p:to>
                                        <p:strVal val="0.5"/>
                                      </p:to>
                                    </p:set>
                                    <p:animEffect filter="image" prLst="opacity: 0.5">
                                      <p:cBhvr rctx="IE">
                                        <p:cTn id="7" dur="indefinite"/>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9875520" cy="922986"/>
          </a:xfrm>
        </p:spPr>
        <p:txBody>
          <a:bodyPr/>
          <a:lstStyle/>
          <a:p>
            <a:pPr algn="ctr"/>
            <a:r>
              <a:rPr lang="ar-IQ" dirty="0" smtClean="0">
                <a:solidFill>
                  <a:schemeClr val="tx1"/>
                </a:solidFill>
              </a:rPr>
              <a:t>فروع علم النفس</a:t>
            </a:r>
            <a:endParaRPr lang="ar-IQ" dirty="0">
              <a:solidFill>
                <a:schemeClr val="tx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648263176"/>
              </p:ext>
            </p:extLst>
          </p:nvPr>
        </p:nvGraphicFramePr>
        <p:xfrm>
          <a:off x="734096" y="694394"/>
          <a:ext cx="10284423" cy="5822316"/>
        </p:xfrm>
        <a:graphic>
          <a:graphicData uri="http://schemas.openxmlformats.org/drawingml/2006/table">
            <a:tbl>
              <a:tblPr rtl="1" firstRow="1" firstCol="1" bandRow="1">
                <a:tableStyleId>{5C22544A-7EE6-4342-B048-85BDC9FD1C3A}</a:tableStyleId>
              </a:tblPr>
              <a:tblGrid>
                <a:gridCol w="3428141">
                  <a:extLst>
                    <a:ext uri="{9D8B030D-6E8A-4147-A177-3AD203B41FA5}">
                      <a16:colId xmlns:a16="http://schemas.microsoft.com/office/drawing/2014/main" val="4256780867"/>
                    </a:ext>
                  </a:extLst>
                </a:gridCol>
                <a:gridCol w="3428141">
                  <a:extLst>
                    <a:ext uri="{9D8B030D-6E8A-4147-A177-3AD203B41FA5}">
                      <a16:colId xmlns:a16="http://schemas.microsoft.com/office/drawing/2014/main" val="2916562869"/>
                    </a:ext>
                  </a:extLst>
                </a:gridCol>
                <a:gridCol w="3428141">
                  <a:extLst>
                    <a:ext uri="{9D8B030D-6E8A-4147-A177-3AD203B41FA5}">
                      <a16:colId xmlns:a16="http://schemas.microsoft.com/office/drawing/2014/main" val="2516085824"/>
                    </a:ext>
                  </a:extLst>
                </a:gridCol>
              </a:tblGrid>
              <a:tr h="716916">
                <a:tc>
                  <a:txBody>
                    <a:bodyPr/>
                    <a:lstStyle/>
                    <a:p>
                      <a:pPr marL="342900" marR="0" lvl="0" indent="-342900" algn="r" rtl="1">
                        <a:lnSpc>
                          <a:spcPct val="115000"/>
                        </a:lnSpc>
                        <a:spcBef>
                          <a:spcPts val="0"/>
                        </a:spcBef>
                        <a:spcAft>
                          <a:spcPts val="0"/>
                        </a:spcAft>
                        <a:buFont typeface="+mj-lt"/>
                        <a:buAutoNum type="arabicPeriod"/>
                      </a:pPr>
                      <a:r>
                        <a:rPr lang="ar-IQ" sz="2800" dirty="0">
                          <a:solidFill>
                            <a:schemeClr val="tx1"/>
                          </a:solidFill>
                          <a:effectLst/>
                        </a:rPr>
                        <a:t>النفس الاجتماعي </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r" rtl="1">
                        <a:lnSpc>
                          <a:spcPct val="115000"/>
                        </a:lnSpc>
                        <a:spcBef>
                          <a:spcPts val="0"/>
                        </a:spcBef>
                        <a:spcAft>
                          <a:spcPts val="0"/>
                        </a:spcAft>
                        <a:buFont typeface="+mj-lt"/>
                        <a:buAutoNum type="arabicPeriod"/>
                      </a:pPr>
                      <a:r>
                        <a:rPr lang="ar-IQ" sz="2800" dirty="0">
                          <a:solidFill>
                            <a:schemeClr val="tx1"/>
                          </a:solidFill>
                          <a:effectLst/>
                        </a:rPr>
                        <a:t>علم النفس الفارق </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r" rtl="1">
                        <a:lnSpc>
                          <a:spcPct val="115000"/>
                        </a:lnSpc>
                        <a:spcBef>
                          <a:spcPts val="0"/>
                        </a:spcBef>
                        <a:spcAft>
                          <a:spcPts val="0"/>
                        </a:spcAft>
                        <a:buFont typeface="+mj-lt"/>
                        <a:buAutoNum type="arabicPeriod"/>
                      </a:pPr>
                      <a:r>
                        <a:rPr lang="ar-IQ" sz="2800">
                          <a:solidFill>
                            <a:schemeClr val="tx1"/>
                          </a:solidFill>
                          <a:effectLst/>
                        </a:rPr>
                        <a:t>علم النفس الحيوان</a:t>
                      </a:r>
                      <a:endParaRPr lang="en-US" sz="2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74620510"/>
                  </a:ext>
                </a:extLst>
              </a:tr>
              <a:tr h="4035878">
                <a:tc>
                  <a:txBody>
                    <a:bodyPr/>
                    <a:lstStyle/>
                    <a:p>
                      <a:pPr marL="0" marR="0" algn="r" rtl="1">
                        <a:lnSpc>
                          <a:spcPct val="115000"/>
                        </a:lnSpc>
                        <a:spcBef>
                          <a:spcPts val="0"/>
                        </a:spcBef>
                        <a:spcAft>
                          <a:spcPts val="0"/>
                        </a:spcAft>
                      </a:pPr>
                      <a:r>
                        <a:rPr lang="ar-IQ" sz="2800" dirty="0">
                          <a:solidFill>
                            <a:schemeClr val="tx1"/>
                          </a:solidFill>
                          <a:effectLst/>
                        </a:rPr>
                        <a:t>يهدف الى دراسة سلوك الافراد داخل الجماعات للكشف عن صور التأثيرات المتبادلة بين هؤلاء الافراد والجماعات </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2800" dirty="0">
                          <a:solidFill>
                            <a:schemeClr val="tx1"/>
                          </a:solidFill>
                          <a:effectLst/>
                        </a:rPr>
                        <a:t>يهتم هذا الفرع بالفروق بين الافراد واهميتها والتعرف على اثر كل من البيئة والوراثة في اظهار الفروق الفردية وكيفية استغلالها </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2800" dirty="0">
                          <a:solidFill>
                            <a:schemeClr val="tx1"/>
                          </a:solidFill>
                          <a:effectLst/>
                        </a:rPr>
                        <a:t>يدرس الاسس النفسية لسلوك الحيوان من اجل التوصل لنتائج تفيد في تفسير سلوك الانسان لاعتبارات كثيرة منها سهولة الحصول على الحيوان وسهولة اجراء التجارب عليه والتحكم فيه</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04264561"/>
                  </a:ext>
                </a:extLst>
              </a:tr>
            </a:tbl>
          </a:graphicData>
        </a:graphic>
      </p:graphicFrame>
    </p:spTree>
    <p:extLst>
      <p:ext uri="{BB962C8B-B14F-4D97-AF65-F5344CB8AC3E}">
        <p14:creationId xmlns:p14="http://schemas.microsoft.com/office/powerpoint/2010/main" val="3772786588"/>
      </p:ext>
    </p:extLst>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9875520" cy="794197"/>
          </a:xfrm>
        </p:spPr>
        <p:txBody>
          <a:bodyPr/>
          <a:lstStyle/>
          <a:p>
            <a:pPr algn="ctr"/>
            <a:r>
              <a:rPr lang="ar-IQ" dirty="0" smtClean="0">
                <a:solidFill>
                  <a:schemeClr val="tx1"/>
                </a:solidFill>
              </a:rPr>
              <a:t>فروع علم النفس</a:t>
            </a:r>
            <a:endParaRPr lang="ar-IQ" dirty="0">
              <a:solidFill>
                <a:schemeClr val="tx1"/>
              </a:solidFill>
            </a:endParaRPr>
          </a:p>
        </p:txBody>
      </p:sp>
      <p:sp>
        <p:nvSpPr>
          <p:cNvPr id="3" name="عنصر نائب للمحتوى 2"/>
          <p:cNvSpPr>
            <a:spLocks noGrp="1"/>
          </p:cNvSpPr>
          <p:nvPr>
            <p:ph idx="1"/>
          </p:nvPr>
        </p:nvSpPr>
        <p:spPr>
          <a:xfrm>
            <a:off x="463639" y="1558343"/>
            <a:ext cx="11204619" cy="4881093"/>
          </a:xfrm>
        </p:spPr>
        <p:txBody>
          <a:bodyPr/>
          <a:lstStyle/>
          <a:p>
            <a:pPr algn="just"/>
            <a:r>
              <a:rPr lang="ar-IQ" b="1" dirty="0"/>
              <a:t>ثانيا </a:t>
            </a:r>
            <a:r>
              <a:rPr lang="ar-IQ" sz="4800" b="1" dirty="0">
                <a:solidFill>
                  <a:schemeClr val="tx1"/>
                </a:solidFill>
              </a:rPr>
              <a:t>/ الفروع التطبيقية : </a:t>
            </a:r>
            <a:r>
              <a:rPr lang="ar-IQ" sz="4800" dirty="0">
                <a:solidFill>
                  <a:schemeClr val="tx1"/>
                </a:solidFill>
              </a:rPr>
              <a:t>تركز هذه الفروع على تحقيق الهدف الثالث من اهدف علم النفس هو ( ضبط السلوك وتوجيهه) حيث تهدف الى استثمار وتطبيق القوانين العامة والمبادئ الاساسية التي توصلت اليها الفروع النظرية في الميادين المتنوعة ومن اهم هذه الفرع </a:t>
            </a:r>
            <a:endParaRPr lang="ar-IQ" sz="4800" dirty="0">
              <a:solidFill>
                <a:schemeClr val="tx1"/>
              </a:solidFill>
            </a:endParaRPr>
          </a:p>
        </p:txBody>
      </p:sp>
    </p:spTree>
    <p:extLst>
      <p:ext uri="{BB962C8B-B14F-4D97-AF65-F5344CB8AC3E}">
        <p14:creationId xmlns:p14="http://schemas.microsoft.com/office/powerpoint/2010/main" val="27531071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9875520" cy="716924"/>
          </a:xfrm>
        </p:spPr>
        <p:txBody>
          <a:bodyPr/>
          <a:lstStyle/>
          <a:p>
            <a:pPr algn="ctr"/>
            <a:r>
              <a:rPr lang="ar-IQ" dirty="0" smtClean="0">
                <a:solidFill>
                  <a:schemeClr val="tx1"/>
                </a:solidFill>
              </a:rPr>
              <a:t>فروع علم النفس</a:t>
            </a:r>
            <a:endParaRPr lang="ar-IQ" dirty="0">
              <a:solidFill>
                <a:schemeClr val="tx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872805204"/>
              </p:ext>
            </p:extLst>
          </p:nvPr>
        </p:nvGraphicFramePr>
        <p:xfrm>
          <a:off x="376516" y="1815353"/>
          <a:ext cx="11187954" cy="4177491"/>
        </p:xfrm>
        <a:graphic>
          <a:graphicData uri="http://schemas.openxmlformats.org/drawingml/2006/table">
            <a:tbl>
              <a:tblPr rtl="1" firstRow="1" firstCol="1" bandRow="1">
                <a:tableStyleId>{5C22544A-7EE6-4342-B048-85BDC9FD1C3A}</a:tableStyleId>
              </a:tblPr>
              <a:tblGrid>
                <a:gridCol w="3729318">
                  <a:extLst>
                    <a:ext uri="{9D8B030D-6E8A-4147-A177-3AD203B41FA5}">
                      <a16:colId xmlns:a16="http://schemas.microsoft.com/office/drawing/2014/main" val="982172281"/>
                    </a:ext>
                  </a:extLst>
                </a:gridCol>
                <a:gridCol w="3729318">
                  <a:extLst>
                    <a:ext uri="{9D8B030D-6E8A-4147-A177-3AD203B41FA5}">
                      <a16:colId xmlns:a16="http://schemas.microsoft.com/office/drawing/2014/main" val="3348593708"/>
                    </a:ext>
                  </a:extLst>
                </a:gridCol>
                <a:gridCol w="3729318">
                  <a:extLst>
                    <a:ext uri="{9D8B030D-6E8A-4147-A177-3AD203B41FA5}">
                      <a16:colId xmlns:a16="http://schemas.microsoft.com/office/drawing/2014/main" val="619050851"/>
                    </a:ext>
                  </a:extLst>
                </a:gridCol>
              </a:tblGrid>
              <a:tr h="345456">
                <a:tc>
                  <a:txBody>
                    <a:bodyPr/>
                    <a:lstStyle/>
                    <a:p>
                      <a:pPr marL="342900" marR="0" lvl="0" indent="-342900" algn="r" rtl="1">
                        <a:lnSpc>
                          <a:spcPct val="115000"/>
                        </a:lnSpc>
                        <a:spcBef>
                          <a:spcPts val="0"/>
                        </a:spcBef>
                        <a:spcAft>
                          <a:spcPts val="0"/>
                        </a:spcAft>
                        <a:buFont typeface="+mj-lt"/>
                        <a:buAutoNum type="arabicPeriod"/>
                      </a:pPr>
                      <a:r>
                        <a:rPr lang="ar-IQ" sz="2000" dirty="0">
                          <a:solidFill>
                            <a:schemeClr val="tx1"/>
                          </a:solidFill>
                          <a:effectLst/>
                        </a:rPr>
                        <a:t>علم النفس التربوي </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r" rtl="1">
                        <a:lnSpc>
                          <a:spcPct val="115000"/>
                        </a:lnSpc>
                        <a:spcBef>
                          <a:spcPts val="0"/>
                        </a:spcBef>
                        <a:spcAft>
                          <a:spcPts val="0"/>
                        </a:spcAft>
                        <a:buFont typeface="+mj-lt"/>
                        <a:buAutoNum type="arabicPeriod"/>
                      </a:pPr>
                      <a:r>
                        <a:rPr lang="ar-IQ" sz="2000" dirty="0">
                          <a:solidFill>
                            <a:schemeClr val="tx1"/>
                          </a:solidFill>
                          <a:effectLst/>
                        </a:rPr>
                        <a:t>علم النفس الصناعي </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r" rtl="1">
                        <a:lnSpc>
                          <a:spcPct val="115000"/>
                        </a:lnSpc>
                        <a:spcBef>
                          <a:spcPts val="0"/>
                        </a:spcBef>
                        <a:spcAft>
                          <a:spcPts val="0"/>
                        </a:spcAft>
                        <a:buFont typeface="+mj-lt"/>
                        <a:buAutoNum type="arabicPeriod"/>
                      </a:pPr>
                      <a:r>
                        <a:rPr lang="ar-IQ" sz="2000">
                          <a:solidFill>
                            <a:schemeClr val="tx1"/>
                          </a:solidFill>
                          <a:effectLst/>
                        </a:rPr>
                        <a:t>علم النفس التجاري </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38828027"/>
                  </a:ext>
                </a:extLst>
              </a:tr>
              <a:tr h="3462810">
                <a:tc>
                  <a:txBody>
                    <a:bodyPr/>
                    <a:lstStyle/>
                    <a:p>
                      <a:pPr marL="0" marR="0" algn="r" rtl="1">
                        <a:lnSpc>
                          <a:spcPct val="115000"/>
                        </a:lnSpc>
                        <a:spcBef>
                          <a:spcPts val="0"/>
                        </a:spcBef>
                        <a:spcAft>
                          <a:spcPts val="0"/>
                        </a:spcAft>
                      </a:pPr>
                      <a:r>
                        <a:rPr lang="ar-IQ" sz="2000" dirty="0">
                          <a:solidFill>
                            <a:schemeClr val="tx1"/>
                          </a:solidFill>
                          <a:effectLst/>
                        </a:rPr>
                        <a:t>يهتم بتطبيق مبادئ علم النفس وقوانينه على ميدان التربية والتعليم حلا للمشكلات التي قد تظهر في هذا الميدان ودراسة مراحل النمو المختلفة للمتعلمين في المؤسسات التربوية لكي يتسنى التعامل معهم ووضع انسب المناهج الدراسية لمستويات النضج المختلفة التحقيق الاهداف المنشودة </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3200" dirty="0">
                          <a:solidFill>
                            <a:schemeClr val="tx1"/>
                          </a:solidFill>
                          <a:effectLst/>
                        </a:rPr>
                        <a:t>يهتم بتطبيق مبادئ وقوانين ونظريات علم النفس في مجال الصناعة لزيادة الكفاءة الانتاجية للعامل او الجماعة العاملة </a:t>
                      </a:r>
                      <a:endPar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3200" dirty="0">
                          <a:solidFill>
                            <a:schemeClr val="tx1"/>
                          </a:solidFill>
                          <a:effectLst/>
                        </a:rPr>
                        <a:t>يدرس دوافع الشراء وحاجات المستهلكين وتقدير اتجاهاتهم النفسية نحو المنتجات الموجودة </a:t>
                      </a:r>
                      <a:endPar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81379749"/>
                  </a:ext>
                </a:extLst>
              </a:tr>
            </a:tbl>
          </a:graphicData>
        </a:graphic>
      </p:graphicFrame>
    </p:spTree>
    <p:extLst>
      <p:ext uri="{BB962C8B-B14F-4D97-AF65-F5344CB8AC3E}">
        <p14:creationId xmlns:p14="http://schemas.microsoft.com/office/powerpoint/2010/main" val="223279106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609600"/>
            <a:ext cx="9875520" cy="755561"/>
          </a:xfrm>
        </p:spPr>
        <p:txBody>
          <a:bodyPr/>
          <a:lstStyle/>
          <a:p>
            <a:pPr algn="ctr"/>
            <a:r>
              <a:rPr lang="ar-IQ" dirty="0" smtClean="0">
                <a:solidFill>
                  <a:schemeClr val="tx1"/>
                </a:solidFill>
              </a:rPr>
              <a:t>فروع علم النفس</a:t>
            </a:r>
            <a:endParaRPr lang="ar-IQ" dirty="0">
              <a:solidFill>
                <a:schemeClr val="tx1"/>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169289868"/>
              </p:ext>
            </p:extLst>
          </p:nvPr>
        </p:nvGraphicFramePr>
        <p:xfrm>
          <a:off x="579550" y="1764409"/>
          <a:ext cx="10740981" cy="4739358"/>
        </p:xfrm>
        <a:graphic>
          <a:graphicData uri="http://schemas.openxmlformats.org/drawingml/2006/table">
            <a:tbl>
              <a:tblPr rtl="1" firstRow="1" firstCol="1" bandRow="1">
                <a:tableStyleId>{5C22544A-7EE6-4342-B048-85BDC9FD1C3A}</a:tableStyleId>
              </a:tblPr>
              <a:tblGrid>
                <a:gridCol w="3580327">
                  <a:extLst>
                    <a:ext uri="{9D8B030D-6E8A-4147-A177-3AD203B41FA5}">
                      <a16:colId xmlns:a16="http://schemas.microsoft.com/office/drawing/2014/main" val="706923369"/>
                    </a:ext>
                  </a:extLst>
                </a:gridCol>
                <a:gridCol w="3580327">
                  <a:extLst>
                    <a:ext uri="{9D8B030D-6E8A-4147-A177-3AD203B41FA5}">
                      <a16:colId xmlns:a16="http://schemas.microsoft.com/office/drawing/2014/main" val="805492875"/>
                    </a:ext>
                  </a:extLst>
                </a:gridCol>
                <a:gridCol w="3580327">
                  <a:extLst>
                    <a:ext uri="{9D8B030D-6E8A-4147-A177-3AD203B41FA5}">
                      <a16:colId xmlns:a16="http://schemas.microsoft.com/office/drawing/2014/main" val="3194647858"/>
                    </a:ext>
                  </a:extLst>
                </a:gridCol>
              </a:tblGrid>
              <a:tr h="356016">
                <a:tc>
                  <a:txBody>
                    <a:bodyPr/>
                    <a:lstStyle/>
                    <a:p>
                      <a:pPr marL="342900" marR="0" lvl="0" indent="-342900" algn="r" rtl="1">
                        <a:lnSpc>
                          <a:spcPct val="115000"/>
                        </a:lnSpc>
                        <a:spcBef>
                          <a:spcPts val="0"/>
                        </a:spcBef>
                        <a:spcAft>
                          <a:spcPts val="0"/>
                        </a:spcAft>
                        <a:buFont typeface="+mj-lt"/>
                        <a:buAutoNum type="arabicPeriod"/>
                      </a:pPr>
                      <a:r>
                        <a:rPr lang="ar-IQ" sz="1600" dirty="0">
                          <a:solidFill>
                            <a:schemeClr val="tx1"/>
                          </a:solidFill>
                          <a:effectLst/>
                        </a:rPr>
                        <a:t>علم النفس الحربي</a:t>
                      </a:r>
                      <a:endParaRPr lang="en-US" sz="1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r" rtl="1">
                        <a:lnSpc>
                          <a:spcPct val="115000"/>
                        </a:lnSpc>
                        <a:spcBef>
                          <a:spcPts val="0"/>
                        </a:spcBef>
                        <a:spcAft>
                          <a:spcPts val="0"/>
                        </a:spcAft>
                        <a:buFont typeface="+mj-lt"/>
                        <a:buAutoNum type="arabicPeriod"/>
                      </a:pPr>
                      <a:r>
                        <a:rPr lang="ar-IQ" sz="1600">
                          <a:solidFill>
                            <a:schemeClr val="tx1"/>
                          </a:solidFill>
                          <a:effectLst/>
                        </a:rPr>
                        <a:t>علم النفس الاكلينكي </a:t>
                      </a:r>
                      <a:endParaRPr lang="en-US" sz="1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r" rtl="1">
                        <a:lnSpc>
                          <a:spcPct val="115000"/>
                        </a:lnSpc>
                        <a:spcBef>
                          <a:spcPts val="0"/>
                        </a:spcBef>
                        <a:spcAft>
                          <a:spcPts val="0"/>
                        </a:spcAft>
                        <a:buFont typeface="+mj-lt"/>
                        <a:buAutoNum type="arabicPeriod"/>
                      </a:pPr>
                      <a:r>
                        <a:rPr lang="ar-IQ" sz="1600">
                          <a:solidFill>
                            <a:schemeClr val="tx1"/>
                          </a:solidFill>
                          <a:effectLst/>
                        </a:rPr>
                        <a:t>علم النفس البيئي</a:t>
                      </a:r>
                      <a:endParaRPr lang="en-US" sz="11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5925277"/>
                  </a:ext>
                </a:extLst>
              </a:tr>
              <a:tr h="4164466">
                <a:tc>
                  <a:txBody>
                    <a:bodyPr/>
                    <a:lstStyle/>
                    <a:p>
                      <a:pPr marL="0" marR="0" algn="r" rtl="1">
                        <a:lnSpc>
                          <a:spcPct val="115000"/>
                        </a:lnSpc>
                        <a:spcBef>
                          <a:spcPts val="0"/>
                        </a:spcBef>
                        <a:spcAft>
                          <a:spcPts val="0"/>
                        </a:spcAft>
                      </a:pPr>
                      <a:r>
                        <a:rPr lang="ar-IQ" sz="3200" dirty="0">
                          <a:solidFill>
                            <a:schemeClr val="tx1"/>
                          </a:solidFill>
                          <a:effectLst/>
                        </a:rPr>
                        <a:t>يهتم هذا الفرع بتطبيق مبادئ علم النفس في المجال العسكري لزيادة كفاءة القوات المحاربة </a:t>
                      </a:r>
                      <a:endParaRPr lang="en-US" sz="3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2800" dirty="0">
                          <a:solidFill>
                            <a:schemeClr val="tx1"/>
                          </a:solidFill>
                          <a:effectLst/>
                        </a:rPr>
                        <a:t>يهم بتشخيص اضطرابات السلوك النفسية والعقلية والعصبية وكذلك اضطرابات التعلم والتأخر العقلي ثم اضطرابات اللغة والكلام ووسائل علاجها </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IQ" sz="2800" dirty="0">
                          <a:solidFill>
                            <a:schemeClr val="tx1"/>
                          </a:solidFill>
                          <a:effectLst/>
                        </a:rPr>
                        <a:t>يهتم بدراسة العلاقة بين الانسان وبيئته للتوصل الى الاسلوب الامثل لتعامله مع البيئة إضافي الى دراسة المشكلات البيئية المختلفة كالتلوث والضوضاء والتصحر وغيرها</a:t>
                      </a:r>
                      <a:endParaRPr lang="en-US"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27003142"/>
                  </a:ext>
                </a:extLst>
              </a:tr>
            </a:tbl>
          </a:graphicData>
        </a:graphic>
      </p:graphicFrame>
    </p:spTree>
    <p:extLst>
      <p:ext uri="{BB962C8B-B14F-4D97-AF65-F5344CB8AC3E}">
        <p14:creationId xmlns:p14="http://schemas.microsoft.com/office/powerpoint/2010/main" val="7500942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الأساس">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